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60" r:id="rId6"/>
    <p:sldId id="261" r:id="rId7"/>
    <p:sldId id="262" r:id="rId8"/>
    <p:sldId id="286" r:id="rId9"/>
    <p:sldId id="268" r:id="rId10"/>
    <p:sldId id="298" r:id="rId11"/>
    <p:sldId id="289" r:id="rId12"/>
    <p:sldId id="269" r:id="rId13"/>
    <p:sldId id="288" r:id="rId14"/>
    <p:sldId id="272" r:id="rId15"/>
    <p:sldId id="273" r:id="rId16"/>
    <p:sldId id="275" r:id="rId17"/>
    <p:sldId id="277" r:id="rId18"/>
    <p:sldId id="276" r:id="rId19"/>
    <p:sldId id="291" r:id="rId20"/>
    <p:sldId id="290" r:id="rId21"/>
    <p:sldId id="292" r:id="rId22"/>
    <p:sldId id="279" r:id="rId23"/>
    <p:sldId id="293" r:id="rId24"/>
    <p:sldId id="282" r:id="rId25"/>
    <p:sldId id="295" r:id="rId26"/>
    <p:sldId id="280" r:id="rId27"/>
  </p:sldIdLst>
  <p:sldSz cx="18288000" cy="10287000"/>
  <p:notesSz cx="6858000" cy="9144000"/>
  <p:embeddedFontLst>
    <p:embeddedFont>
      <p:font typeface="Assistant Bold" panose="020B0604020202020204" charset="-79"/>
      <p:regular r:id="rId28"/>
    </p:embeddedFont>
    <p:embeddedFont>
      <p:font typeface="Assistant Regular" panose="020B0604020202020204" charset="-79"/>
      <p:regular r:id="rId29"/>
    </p:embeddedFont>
    <p:embeddedFont>
      <p:font typeface="Assistant Regular Bold" panose="020B0604020202020204" charset="-79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SchbkCyrill BT" panose="02040603050705020303" pitchFamily="18" charset="-52"/>
      <p:regular r:id="rId35"/>
      <p:bold r:id="rId36"/>
      <p:italic r:id="rId37"/>
      <p:boldItalic r:id="rId38"/>
    </p:embeddedFont>
    <p:embeddedFont>
      <p:font typeface="Cormorant Garamond Bold" panose="020B0604020202020204" charset="0"/>
      <p:regular r:id="rId39"/>
    </p:embeddedFont>
    <p:embeddedFont>
      <p:font typeface="League Gothic" panose="020B0604020202020204" charset="0"/>
      <p:regular r:id="rId40"/>
    </p:embeddedFont>
    <p:embeddedFont>
      <p:font typeface="Montserrat Classic Bold" panose="020B0604020202020204" charset="0"/>
      <p:regular r:id="rId41"/>
    </p:embeddedFont>
    <p:embeddedFont>
      <p:font typeface="Montserrat Light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>
      <p:cViewPr varScale="1">
        <p:scale>
          <a:sx n="79" d="100"/>
          <a:sy n="79" d="100"/>
        </p:scale>
        <p:origin x="2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oIVceCxbL1c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kbOS9KAemeg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OgVItAZZ3o8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LLxpU6HHGNA&amp;t=0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tLpIG4Ypoj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6073733" y="0"/>
            <a:ext cx="293959" cy="10287000"/>
          </a:xfrm>
          <a:prstGeom prst="rect">
            <a:avLst/>
          </a:prstGeom>
          <a:solidFill>
            <a:schemeClr val="tx1">
              <a:alpha val="29803"/>
            </a:scheme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-1" y="8459881"/>
            <a:ext cx="18288001" cy="1827119"/>
            <a:chOff x="0" y="0"/>
            <a:chExt cx="26336849" cy="315685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6336849" cy="3156858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22154" y="547972"/>
              <a:ext cx="10491544" cy="193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159" dirty="0">
                  <a:solidFill>
                    <a:srgbClr val="FFFFFF"/>
                  </a:solidFill>
                  <a:latin typeface="Assistant Regular"/>
                </a:rPr>
                <a:t>Muhammad </a:t>
              </a:r>
              <a:r>
                <a:rPr lang="en-US" sz="3199" spc="159" dirty="0" err="1">
                  <a:solidFill>
                    <a:srgbClr val="FFFFFF"/>
                  </a:solidFill>
                  <a:latin typeface="Assistant Regular"/>
                </a:rPr>
                <a:t>Fachrurazi</a:t>
              </a:r>
              <a:endParaRPr lang="en-US" sz="3199" spc="159" dirty="0">
                <a:solidFill>
                  <a:srgbClr val="FFFFFF"/>
                </a:solidFill>
                <a:latin typeface="Assistant Regular"/>
              </a:endParaRPr>
            </a:p>
            <a:p>
              <a:pPr>
                <a:lnSpc>
                  <a:spcPts val="4479"/>
                </a:lnSpc>
              </a:pPr>
              <a:r>
                <a:rPr lang="en-US" sz="3199" spc="159" dirty="0">
                  <a:solidFill>
                    <a:srgbClr val="FFFFFF"/>
                  </a:solidFill>
                  <a:latin typeface="Assistant Regular"/>
                </a:rPr>
                <a:t>16524055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0" y="0"/>
            <a:ext cx="151762" cy="1028700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10" name="TextBox 10"/>
          <p:cNvSpPr txBox="1"/>
          <p:nvPr/>
        </p:nvSpPr>
        <p:spPr>
          <a:xfrm>
            <a:off x="918087" y="3543300"/>
            <a:ext cx="9065981" cy="299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i="1" spc="-113" dirty="0">
                <a:solidFill>
                  <a:srgbClr val="111B1E"/>
                </a:solidFill>
                <a:latin typeface="Cormorant Garamond Bold"/>
              </a:rPr>
              <a:t>PROTOTYPE AUTONOMOUS CAR</a:t>
            </a:r>
          </a:p>
          <a:p>
            <a:pPr>
              <a:lnSpc>
                <a:spcPts val="5880"/>
              </a:lnSpc>
            </a:pPr>
            <a:r>
              <a:rPr lang="en-US" sz="4200" spc="-113" dirty="0">
                <a:solidFill>
                  <a:srgbClr val="111B1E"/>
                </a:solidFill>
                <a:latin typeface="Cormorant Garamond Bold"/>
              </a:rPr>
              <a:t>MENGGUNAKAN </a:t>
            </a:r>
          </a:p>
          <a:p>
            <a:pPr>
              <a:lnSpc>
                <a:spcPts val="5880"/>
              </a:lnSpc>
            </a:pPr>
            <a:r>
              <a:rPr lang="en-US" sz="4200" i="1" spc="-113" dirty="0">
                <a:solidFill>
                  <a:srgbClr val="111B1E"/>
                </a:solidFill>
                <a:latin typeface="Cormorant Garamond Bold"/>
              </a:rPr>
              <a:t>HAAR-CASCADE CLASSIFIER </a:t>
            </a:r>
          </a:p>
          <a:p>
            <a:pPr>
              <a:lnSpc>
                <a:spcPts val="5880"/>
              </a:lnSpc>
            </a:pPr>
            <a:r>
              <a:rPr lang="en-US" sz="4200" spc="-113" dirty="0">
                <a:solidFill>
                  <a:srgbClr val="111B1E"/>
                </a:solidFill>
                <a:latin typeface="Cormorant Garamond Bold"/>
              </a:rPr>
              <a:t>BERBASIS </a:t>
            </a:r>
            <a:r>
              <a:rPr lang="en-US" sz="4200" i="1" spc="-113" dirty="0">
                <a:solidFill>
                  <a:srgbClr val="111B1E"/>
                </a:solidFill>
                <a:latin typeface="Cormorant Garamond Bold"/>
              </a:rPr>
              <a:t>RASPBERRY PI</a:t>
            </a:r>
          </a:p>
        </p:txBody>
      </p:sp>
      <p:pic>
        <p:nvPicPr>
          <p:cNvPr id="12" name="Picture 11" descr="Image result for logo uii png">
            <a:extLst>
              <a:ext uri="{FF2B5EF4-FFF2-40B4-BE49-F238E27FC236}">
                <a16:creationId xmlns:a16="http://schemas.microsoft.com/office/drawing/2014/main" id="{DD6C406F-666D-45DF-BF09-1E8FFEF9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980" y="724425"/>
            <a:ext cx="3405200" cy="144727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0E69F-BF95-44E8-BB79-C8CAB3C4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0" y="8803111"/>
            <a:ext cx="1140658" cy="114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DA23E-8FA4-4BCF-9C1D-FF6F1A94E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500" y="0"/>
            <a:ext cx="5366234" cy="8459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642C2-F566-434B-9E89-09A1AEC7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0"/>
            <a:ext cx="16459199" cy="102870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6911658" y="-1"/>
            <a:ext cx="1376342" cy="10287001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231706" y="4992127"/>
            <a:ext cx="8838140" cy="512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480" dirty="0">
                <a:solidFill>
                  <a:srgbClr val="FFFFFF"/>
                </a:solidFill>
                <a:latin typeface="Montserrat Light"/>
              </a:rPr>
              <a:t>Alur </a:t>
            </a:r>
            <a:r>
              <a:rPr lang="en-US" sz="3200" spc="480" dirty="0" err="1">
                <a:solidFill>
                  <a:srgbClr val="FFFFFF"/>
                </a:solidFill>
                <a:latin typeface="Montserrat Light"/>
              </a:rPr>
              <a:t>kerja</a:t>
            </a:r>
            <a:r>
              <a:rPr lang="en-US" sz="3200" spc="480" dirty="0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3200" spc="480" dirty="0" err="1">
                <a:solidFill>
                  <a:srgbClr val="FFFFFF"/>
                </a:solidFill>
                <a:latin typeface="Montserrat Light"/>
              </a:rPr>
              <a:t>sistem</a:t>
            </a:r>
            <a:r>
              <a:rPr lang="en-US" sz="3200" spc="480" dirty="0">
                <a:solidFill>
                  <a:srgbClr val="FFFFFF"/>
                </a:solidFill>
                <a:latin typeface="Montserrat Light"/>
              </a:rPr>
              <a:t>(hardware)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432473B-89B4-4675-80A3-9066102A345F}"/>
              </a:ext>
            </a:extLst>
          </p:cNvPr>
          <p:cNvSpPr/>
          <p:nvPr/>
        </p:nvSpPr>
        <p:spPr>
          <a:xfrm>
            <a:off x="6553200" y="5372099"/>
            <a:ext cx="76200" cy="5248351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3025CB8-4C21-4647-B343-8BE356AD2292}"/>
              </a:ext>
            </a:extLst>
          </p:cNvPr>
          <p:cNvSpPr/>
          <p:nvPr/>
        </p:nvSpPr>
        <p:spPr>
          <a:xfrm>
            <a:off x="9601200" y="0"/>
            <a:ext cx="76200" cy="5248351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47E9838-A18C-43C0-8FA3-A166EA654FCA}"/>
              </a:ext>
            </a:extLst>
          </p:cNvPr>
          <p:cNvSpPr/>
          <p:nvPr/>
        </p:nvSpPr>
        <p:spPr>
          <a:xfrm>
            <a:off x="6563868" y="5248351"/>
            <a:ext cx="3113532" cy="123748"/>
          </a:xfrm>
          <a:prstGeom prst="rect">
            <a:avLst/>
          </a:prstGeom>
          <a:solidFill>
            <a:srgbClr val="111B1E"/>
          </a:solidFill>
        </p:spPr>
      </p:sp>
    </p:spTree>
    <p:extLst>
      <p:ext uri="{BB962C8B-B14F-4D97-AF65-F5344CB8AC3E}">
        <p14:creationId xmlns:p14="http://schemas.microsoft.com/office/powerpoint/2010/main" val="184093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3">
            <a:extLst>
              <a:ext uri="{FF2B5EF4-FFF2-40B4-BE49-F238E27FC236}">
                <a16:creationId xmlns:a16="http://schemas.microsoft.com/office/drawing/2014/main" id="{1E06EA4C-09F3-4C5E-983C-E11BF8BF7ED6}"/>
              </a:ext>
            </a:extLst>
          </p:cNvPr>
          <p:cNvSpPr/>
          <p:nvPr/>
        </p:nvSpPr>
        <p:spPr>
          <a:xfrm>
            <a:off x="13411200" y="-1"/>
            <a:ext cx="4876800" cy="10287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FF9DB-0F61-4A40-9E6A-AEC1C0B7AE4C}"/>
              </a:ext>
            </a:extLst>
          </p:cNvPr>
          <p:cNvSpPr/>
          <p:nvPr/>
        </p:nvSpPr>
        <p:spPr>
          <a:xfrm>
            <a:off x="13695805" y="3467099"/>
            <a:ext cx="430758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Flowchart</a:t>
            </a:r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8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kerja</a:t>
            </a:r>
            <a:r>
              <a:rPr lang="en-US" sz="48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8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prototype </a:t>
            </a:r>
          </a:p>
          <a:p>
            <a:pPr algn="ctr"/>
            <a:r>
              <a:rPr lang="en-US" sz="48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autonomous car</a:t>
            </a:r>
            <a:endParaRPr lang="en-US" sz="4800" b="1" dirty="0"/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F07446C3-81A7-49D8-82D2-FDB71BD7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675" y="818061"/>
            <a:ext cx="6192114" cy="8345065"/>
          </a:xfrm>
          <a:prstGeom prst="rect">
            <a:avLst/>
          </a:prstGeom>
        </p:spPr>
      </p:pic>
      <p:sp>
        <p:nvSpPr>
          <p:cNvPr id="77" name="AutoShape 3">
            <a:extLst>
              <a:ext uri="{FF2B5EF4-FFF2-40B4-BE49-F238E27FC236}">
                <a16:creationId xmlns:a16="http://schemas.microsoft.com/office/drawing/2014/main" id="{E176A824-FC08-46EA-8C4B-65D85915AB57}"/>
              </a:ext>
            </a:extLst>
          </p:cNvPr>
          <p:cNvSpPr/>
          <p:nvPr/>
        </p:nvSpPr>
        <p:spPr>
          <a:xfrm>
            <a:off x="6545910" y="-2"/>
            <a:ext cx="124159" cy="10287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pic>
        <p:nvPicPr>
          <p:cNvPr id="2050" name="Picture 2049">
            <a:extLst>
              <a:ext uri="{FF2B5EF4-FFF2-40B4-BE49-F238E27FC236}">
                <a16:creationId xmlns:a16="http://schemas.microsoft.com/office/drawing/2014/main" id="{EAF28F8B-79EA-4DDD-8AB4-0847E80D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2298"/>
            <a:ext cx="5354194" cy="9862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9EC9AA-04A0-4F4F-99CA-452A0FFB93C8}"/>
              </a:ext>
            </a:extLst>
          </p:cNvPr>
          <p:cNvSpPr/>
          <p:nvPr/>
        </p:nvSpPr>
        <p:spPr>
          <a:xfrm>
            <a:off x="2209800" y="5295900"/>
            <a:ext cx="2286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05B362-1375-4170-81AB-74534C8482C3}"/>
              </a:ext>
            </a:extLst>
          </p:cNvPr>
          <p:cNvCxnSpPr>
            <a:stCxn id="3" idx="1"/>
            <a:endCxn id="3" idx="0"/>
          </p:cNvCxnSpPr>
          <p:nvPr/>
        </p:nvCxnSpPr>
        <p:spPr>
          <a:xfrm flipV="1">
            <a:off x="2209800" y="5295900"/>
            <a:ext cx="114300" cy="76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110FA-3D56-4124-A276-94043E06036C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209800" y="5372100"/>
            <a:ext cx="114300" cy="76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6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2953" y="0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546153" y="0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-649" y="8982503"/>
            <a:ext cx="18288649" cy="1304497"/>
            <a:chOff x="0" y="-216388"/>
            <a:chExt cx="26336849" cy="3071585"/>
          </a:xfrm>
        </p:grpSpPr>
        <p:sp>
          <p:nvSpPr>
            <p:cNvPr id="5" name="AutoShape 5"/>
            <p:cNvSpPr/>
            <p:nvPr/>
          </p:nvSpPr>
          <p:spPr>
            <a:xfrm>
              <a:off x="0" y="-216388"/>
              <a:ext cx="26336849" cy="3071585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278281" y="546693"/>
              <a:ext cx="20904819" cy="72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>
                  <a:solidFill>
                    <a:srgbClr val="FFFFFF"/>
                  </a:solidFill>
                  <a:latin typeface="Assistant Regular"/>
                </a:rPr>
                <a:t>SHARP GP2Y0A41SK0F DATASHEET 4-30 CM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10" name="TextBox 10"/>
          <p:cNvSpPr txBox="1"/>
          <p:nvPr/>
        </p:nvSpPr>
        <p:spPr>
          <a:xfrm>
            <a:off x="10302065" y="298800"/>
            <a:ext cx="7143656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191">
                <a:solidFill>
                  <a:srgbClr val="111B1E"/>
                </a:solidFill>
                <a:latin typeface="Cormorant Garamond Bold"/>
              </a:rPr>
              <a:t>Tahap 1</a:t>
            </a:r>
          </a:p>
        </p:txBody>
      </p:sp>
      <p:pic>
        <p:nvPicPr>
          <p:cNvPr id="1026" name="Picture 2" descr="Image result for adc mcp3008">
            <a:extLst>
              <a:ext uri="{FF2B5EF4-FFF2-40B4-BE49-F238E27FC236}">
                <a16:creationId xmlns:a16="http://schemas.microsoft.com/office/drawing/2014/main" id="{D570CBD0-1A48-45FA-A20D-C2D52189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7" y="6198212"/>
            <a:ext cx="3530463" cy="23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BD5F665D-6C81-412E-89EF-7A8946FFEBBE}"/>
              </a:ext>
            </a:extLst>
          </p:cNvPr>
          <p:cNvSpPr/>
          <p:nvPr/>
        </p:nvSpPr>
        <p:spPr>
          <a:xfrm rot="16200000" flipH="1">
            <a:off x="4866695" y="1226905"/>
            <a:ext cx="45719" cy="868680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pic>
        <p:nvPicPr>
          <p:cNvPr id="1028" name="Picture 4" descr="Image result for adc mcp3008">
            <a:extLst>
              <a:ext uri="{FF2B5EF4-FFF2-40B4-BE49-F238E27FC236}">
                <a16:creationId xmlns:a16="http://schemas.microsoft.com/office/drawing/2014/main" id="{A912FC3B-85A6-44B4-80DB-18755735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39" y="6057900"/>
            <a:ext cx="3181561" cy="25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EA77D-99D3-43A2-BE17-67D20284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53" y="450933"/>
            <a:ext cx="7319474" cy="4626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D3B4F-BBC7-4FBA-AC05-32C6641C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00" y="1878578"/>
            <a:ext cx="8207000" cy="59700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988F95CC-C054-4112-8943-5994DF24539C}"/>
              </a:ext>
            </a:extLst>
          </p:cNvPr>
          <p:cNvSpPr/>
          <p:nvPr/>
        </p:nvSpPr>
        <p:spPr>
          <a:xfrm>
            <a:off x="0" y="9334501"/>
            <a:ext cx="8867039" cy="9525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2F197-CB74-472D-9509-0E8C418E82CE}"/>
              </a:ext>
            </a:extLst>
          </p:cNvPr>
          <p:cNvSpPr txBox="1"/>
          <p:nvPr/>
        </p:nvSpPr>
        <p:spPr>
          <a:xfrm>
            <a:off x="323385" y="9541939"/>
            <a:ext cx="15678615" cy="55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solidFill>
                  <a:srgbClr val="FFFFFF"/>
                </a:solidFill>
                <a:latin typeface="Assistant Regular Bold"/>
              </a:rPr>
              <a:t>Fitting curve with power model in excel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04F5E-5EB7-44FA-B623-C01CFEB7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" y="224971"/>
            <a:ext cx="8543654" cy="5909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0C164-E21F-4A36-AC8B-748C889A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890" y="2798632"/>
            <a:ext cx="8338725" cy="65050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8C9393-0283-4DC6-8FA5-411CF9A107EC}"/>
              </a:ext>
            </a:extLst>
          </p:cNvPr>
          <p:cNvSpPr/>
          <p:nvPr/>
        </p:nvSpPr>
        <p:spPr>
          <a:xfrm>
            <a:off x="12310133" y="1638300"/>
            <a:ext cx="297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Error = </a:t>
            </a:r>
            <a:r>
              <a:rPr lang="id-ID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1.57514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358EE-927E-47E5-A1D5-72F0D620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880314"/>
            <a:ext cx="2527571" cy="8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78772" y="0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836387" y="0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9388577" y="8523837"/>
            <a:ext cx="8899423" cy="1763164"/>
            <a:chOff x="0" y="0"/>
            <a:chExt cx="12013382" cy="307158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2013382" cy="3071585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38539" y="811014"/>
              <a:ext cx="8019647" cy="72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20"/>
                </a:lnSpc>
              </a:pPr>
              <a:r>
                <a:rPr lang="en-US" sz="3400" spc="204">
                  <a:solidFill>
                    <a:srgbClr val="FFFFFF"/>
                  </a:solidFill>
                  <a:latin typeface="Assistant Regular Bold"/>
                </a:rPr>
                <a:t>CAMERA RASPBERRY PI V2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9" name="TextBox 9"/>
          <p:cNvSpPr txBox="1"/>
          <p:nvPr/>
        </p:nvSpPr>
        <p:spPr>
          <a:xfrm>
            <a:off x="11361516" y="3897730"/>
            <a:ext cx="5897784" cy="188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digunakan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untuk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mendeteksi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garis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marka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jalan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dan </a:t>
            </a:r>
            <a:r>
              <a:rPr lang="en-US" sz="3599" spc="35" dirty="0" err="1">
                <a:solidFill>
                  <a:srgbClr val="111B1E"/>
                </a:solidFill>
                <a:latin typeface="Assistant Regular"/>
              </a:rPr>
              <a:t>pengenalan</a:t>
            </a:r>
            <a:r>
              <a:rPr lang="en-US" sz="3599" spc="35" dirty="0">
                <a:solidFill>
                  <a:srgbClr val="111B1E"/>
                </a:solidFill>
                <a:latin typeface="Assistant Regular"/>
              </a:rPr>
              <a:t> traffic light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2434520" y="4262640"/>
            <a:ext cx="6878058" cy="410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43">
                <a:solidFill>
                  <a:srgbClr val="111B1E"/>
                </a:solidFill>
                <a:latin typeface="Cormorant Garamond Bold"/>
              </a:rPr>
              <a:t>UII• November. 22, 2020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02065" y="298800"/>
            <a:ext cx="7143656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191">
                <a:solidFill>
                  <a:srgbClr val="111B1E"/>
                </a:solidFill>
                <a:latin typeface="Cormorant Garamond Bold"/>
              </a:rPr>
              <a:t>Tahap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9E7872-092C-4979-9234-330CE032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13" y="-9072"/>
            <a:ext cx="6656192" cy="102960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3582" y="0"/>
            <a:ext cx="2294418" cy="102870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600" t="1735" r="65547" b="52095"/>
          <a:stretch>
            <a:fillRect/>
          </a:stretch>
        </p:blipFill>
        <p:spPr>
          <a:xfrm>
            <a:off x="1028700" y="2400300"/>
            <a:ext cx="7424321" cy="55064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5400000">
            <a:off x="13711333" y="4162478"/>
            <a:ext cx="6878058" cy="61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215">
                <a:solidFill>
                  <a:srgbClr val="FFFFFF"/>
                </a:solidFill>
                <a:latin typeface="Cormorant Garamond Bold"/>
              </a:rPr>
              <a:t>mendeteksi garis marka jalan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4180628" y="361950"/>
            <a:ext cx="7143656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191">
                <a:solidFill>
                  <a:srgbClr val="111B1E"/>
                </a:solidFill>
                <a:latin typeface="Cormorant Garamond Bold"/>
              </a:rPr>
              <a:t>resize pixel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600" t="1735" r="65547" b="52095"/>
          <a:stretch>
            <a:fillRect/>
          </a:stretch>
        </p:blipFill>
        <p:spPr>
          <a:xfrm>
            <a:off x="9507444" y="4152900"/>
            <a:ext cx="5688352" cy="37538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49930" y="8089954"/>
            <a:ext cx="2529503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91">
                <a:solidFill>
                  <a:srgbClr val="111B1E"/>
                </a:solidFill>
                <a:latin typeface="Assistant Bold"/>
              </a:rPr>
              <a:t>1280 x 720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7717" y="8089954"/>
            <a:ext cx="2529503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91" dirty="0">
                <a:solidFill>
                  <a:srgbClr val="111B1E"/>
                </a:solidFill>
                <a:latin typeface="Assistant Bold"/>
              </a:rPr>
              <a:t>300 x 168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2080" y="1419998"/>
            <a:ext cx="4202120" cy="5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191" dirty="0" err="1">
                <a:solidFill>
                  <a:srgbClr val="111B1E"/>
                </a:solidFill>
                <a:latin typeface="Assistant Bold"/>
              </a:rPr>
              <a:t>Mengapa</a:t>
            </a:r>
            <a:r>
              <a:rPr lang="en-US" sz="3199" spc="191" dirty="0">
                <a:solidFill>
                  <a:srgbClr val="111B1E"/>
                </a:solidFill>
                <a:latin typeface="Assistant Bold"/>
              </a:rPr>
              <a:t> </a:t>
            </a:r>
            <a:r>
              <a:rPr lang="en-US" sz="3199" spc="191" dirty="0" err="1">
                <a:solidFill>
                  <a:srgbClr val="111B1E"/>
                </a:solidFill>
                <a:latin typeface="Assistant Bold"/>
              </a:rPr>
              <a:t>diperkecil</a:t>
            </a:r>
            <a:r>
              <a:rPr lang="en-US" sz="3199" spc="191" dirty="0">
                <a:solidFill>
                  <a:srgbClr val="111B1E"/>
                </a:solidFill>
                <a:latin typeface="Assistant Bold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46881" y="0"/>
            <a:ext cx="1441119" cy="102870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4313" r="13963" b="13821"/>
          <a:stretch>
            <a:fillRect/>
          </a:stretch>
        </p:blipFill>
        <p:spPr>
          <a:xfrm>
            <a:off x="8102043" y="1294137"/>
            <a:ext cx="5514862" cy="31735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90960" y="4193988"/>
            <a:ext cx="917046" cy="22573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378" b="378"/>
          <a:stretch>
            <a:fillRect/>
          </a:stretch>
        </p:blipFill>
        <p:spPr>
          <a:xfrm rot="-10800000">
            <a:off x="6356972" y="2367292"/>
            <a:ext cx="1596408" cy="8636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9011" t="6344" r="5229" b="6240"/>
          <a:stretch>
            <a:fillRect/>
          </a:stretch>
        </p:blipFill>
        <p:spPr>
          <a:xfrm>
            <a:off x="8102043" y="5433273"/>
            <a:ext cx="5533715" cy="44087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2581" t="1917" r="65714" b="52061"/>
          <a:stretch>
            <a:fillRect/>
          </a:stretch>
        </p:blipFill>
        <p:spPr>
          <a:xfrm>
            <a:off x="763101" y="594755"/>
            <a:ext cx="5499060" cy="44087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4595" t="9237" r="7817" b="5478"/>
          <a:stretch>
            <a:fillRect/>
          </a:stretch>
        </p:blipFill>
        <p:spPr>
          <a:xfrm>
            <a:off x="8196854" y="1402162"/>
            <a:ext cx="5326012" cy="29693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400000">
            <a:off x="14169586" y="4162478"/>
            <a:ext cx="6878058" cy="61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215">
                <a:solidFill>
                  <a:srgbClr val="FFFFFF"/>
                </a:solidFill>
                <a:latin typeface="Cormorant Garamond Bold"/>
              </a:rPr>
              <a:t>mendeteksi garis marka jalan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378" b="378"/>
          <a:stretch>
            <a:fillRect/>
          </a:stretch>
        </p:blipFill>
        <p:spPr>
          <a:xfrm>
            <a:off x="6388576" y="6946846"/>
            <a:ext cx="1596408" cy="863654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B326B531-82DD-4C3E-A179-25EDD31A483B}"/>
              </a:ext>
            </a:extLst>
          </p:cNvPr>
          <p:cNvSpPr txBox="1"/>
          <p:nvPr/>
        </p:nvSpPr>
        <p:spPr>
          <a:xfrm>
            <a:off x="7133405" y="7634351"/>
            <a:ext cx="39212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191" dirty="0">
                <a:solidFill>
                  <a:srgbClr val="111B1E"/>
                </a:solidFill>
                <a:latin typeface="Assistant Bold"/>
              </a:rPr>
              <a:t>C</a:t>
            </a:r>
          </a:p>
          <a:p>
            <a:r>
              <a:rPr lang="en-US" sz="2800" spc="191" dirty="0">
                <a:solidFill>
                  <a:srgbClr val="111B1E"/>
                </a:solidFill>
                <a:latin typeface="Assistant Bold"/>
              </a:rPr>
              <a:t>A</a:t>
            </a:r>
          </a:p>
          <a:p>
            <a:r>
              <a:rPr lang="en-US" sz="2800" spc="191" dirty="0">
                <a:solidFill>
                  <a:srgbClr val="111B1E"/>
                </a:solidFill>
                <a:latin typeface="Assistant Bold"/>
              </a:rPr>
              <a:t>N</a:t>
            </a:r>
          </a:p>
          <a:p>
            <a:r>
              <a:rPr lang="en-US" sz="2800" spc="191" dirty="0">
                <a:solidFill>
                  <a:srgbClr val="111B1E"/>
                </a:solidFill>
                <a:latin typeface="Assistant Bold"/>
              </a:rPr>
              <a:t>N</a:t>
            </a:r>
          </a:p>
          <a:p>
            <a:r>
              <a:rPr lang="en-US" sz="2800" spc="191" dirty="0">
                <a:solidFill>
                  <a:srgbClr val="111B1E"/>
                </a:solidFill>
                <a:latin typeface="Assistant Bold"/>
              </a:rPr>
              <a:t>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C6DDB-D765-4062-8A39-B0D6D559D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36" y="5446989"/>
            <a:ext cx="549592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92599" y="0"/>
            <a:ext cx="1295401" cy="102870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6" name="TextBox 6"/>
          <p:cNvSpPr txBox="1"/>
          <p:nvPr/>
        </p:nvSpPr>
        <p:spPr>
          <a:xfrm rot="5400000">
            <a:off x="13256115" y="4900410"/>
            <a:ext cx="8827394" cy="62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4000" spc="215" dirty="0" err="1">
                <a:solidFill>
                  <a:srgbClr val="FFFFFF"/>
                </a:solidFill>
                <a:latin typeface="Cormorant Garamond Bold"/>
              </a:rPr>
              <a:t>Pembelajaran</a:t>
            </a:r>
            <a:r>
              <a:rPr lang="en-US" sz="4000" spc="215" dirty="0">
                <a:solidFill>
                  <a:srgbClr val="FFFFFF"/>
                </a:solidFill>
                <a:latin typeface="Cormorant Garamond Bold"/>
              </a:rPr>
              <a:t> </a:t>
            </a:r>
            <a:r>
              <a:rPr lang="en-US" sz="4000" spc="215" dirty="0" err="1">
                <a:solidFill>
                  <a:srgbClr val="FFFFFF"/>
                </a:solidFill>
                <a:latin typeface="Cormorant Garamond Bold"/>
              </a:rPr>
              <a:t>mendeteksi</a:t>
            </a:r>
            <a:r>
              <a:rPr lang="en-US" sz="4000" spc="215" dirty="0">
                <a:solidFill>
                  <a:srgbClr val="FFFFFF"/>
                </a:solidFill>
                <a:latin typeface="Cormorant Garamond Bold"/>
              </a:rPr>
              <a:t> traffic light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180628" y="361950"/>
            <a:ext cx="7538704" cy="5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 spc="191">
                <a:solidFill>
                  <a:srgbClr val="111B1E"/>
                </a:solidFill>
                <a:latin typeface="Cormorant Garamond Bold"/>
              </a:rPr>
              <a:t>sample images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46967" y="7128484"/>
            <a:ext cx="6875024" cy="51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400" spc="192" dirty="0">
                <a:solidFill>
                  <a:srgbClr val="111B1E"/>
                </a:solidFill>
                <a:latin typeface="Assistant Bold"/>
              </a:rPr>
              <a:t>50 negative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4179" y="8646882"/>
            <a:ext cx="4827934" cy="51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400" spc="192" dirty="0">
                <a:solidFill>
                  <a:srgbClr val="111B1E"/>
                </a:solidFill>
                <a:latin typeface="Assistant Bold"/>
              </a:rPr>
              <a:t>50 positive images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D8CF1-F830-4D33-9B40-B00AE04A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819" y="261904"/>
            <a:ext cx="4932980" cy="9763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75FCB-C211-487E-A6A4-0A87BD9E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4" y="1526619"/>
            <a:ext cx="5225983" cy="560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B7EE0B-AA40-497C-AAA2-34256A09D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"/>
          <a:stretch/>
        </p:blipFill>
        <p:spPr>
          <a:xfrm>
            <a:off x="6533182" y="3390900"/>
            <a:ext cx="4430217" cy="5082936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DF6C06E7-F6D0-4992-A8CC-BF3EA9348DF7}"/>
              </a:ext>
            </a:extLst>
          </p:cNvPr>
          <p:cNvSpPr/>
          <p:nvPr/>
        </p:nvSpPr>
        <p:spPr>
          <a:xfrm>
            <a:off x="-85694" y="-2"/>
            <a:ext cx="11591894" cy="10287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9472883"/>
            <a:ext cx="18288001" cy="814117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>
            <a:off x="234289" y="9562967"/>
            <a:ext cx="15678615" cy="55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solidFill>
                  <a:srgbClr val="FFFFFF"/>
                </a:solidFill>
                <a:latin typeface="Assistant Regular Bold"/>
              </a:rPr>
              <a:t>HASIL PENDETEKSIAN PENGHALANG dan PENGEREMAN</a:t>
            </a:r>
          </a:p>
        </p:txBody>
      </p:sp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EB7A7D4F-A3A2-4EC8-A0EF-A687D4F5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3852545"/>
            <a:ext cx="2590800" cy="18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BF4AC0-2276-43AB-8B75-13A3FDE45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158772"/>
              </p:ext>
            </p:extLst>
          </p:nvPr>
        </p:nvGraphicFramePr>
        <p:xfrm>
          <a:off x="1219200" y="696493"/>
          <a:ext cx="8681720" cy="8894009"/>
        </p:xfrm>
        <a:graphic>
          <a:graphicData uri="http://schemas.openxmlformats.org/drawingml/2006/table">
            <a:tbl>
              <a:tblPr firstRow="1" firstCol="1" bandRow="1"/>
              <a:tblGrid>
                <a:gridCol w="654102">
                  <a:extLst>
                    <a:ext uri="{9D8B030D-6E8A-4147-A177-3AD203B41FA5}">
                      <a16:colId xmlns:a16="http://schemas.microsoft.com/office/drawing/2014/main" val="3376997865"/>
                    </a:ext>
                  </a:extLst>
                </a:gridCol>
                <a:gridCol w="3424745">
                  <a:extLst>
                    <a:ext uri="{9D8B030D-6E8A-4147-A177-3AD203B41FA5}">
                      <a16:colId xmlns:a16="http://schemas.microsoft.com/office/drawing/2014/main" val="683857671"/>
                    </a:ext>
                  </a:extLst>
                </a:gridCol>
                <a:gridCol w="2432443">
                  <a:extLst>
                    <a:ext uri="{9D8B030D-6E8A-4147-A177-3AD203B41FA5}">
                      <a16:colId xmlns:a16="http://schemas.microsoft.com/office/drawing/2014/main" val="2453469567"/>
                    </a:ext>
                  </a:extLst>
                </a:gridCol>
                <a:gridCol w="2170430">
                  <a:extLst>
                    <a:ext uri="{9D8B030D-6E8A-4147-A177-3AD203B41FA5}">
                      <a16:colId xmlns:a16="http://schemas.microsoft.com/office/drawing/2014/main" val="1892785048"/>
                    </a:ext>
                  </a:extLst>
                </a:gridCol>
              </a:tblGrid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Jarak yang ditentukan</a:t>
                      </a:r>
                      <a:endParaRPr lang="en-US" sz="2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Mobil berhenti</a:t>
                      </a:r>
                      <a:endParaRPr lang="en-US" sz="2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selisih</a:t>
                      </a:r>
                      <a:endParaRPr lang="en-US" sz="2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63017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165278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6.5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4552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462920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6.5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233772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122327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853815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222235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80109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042830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110448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940131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14.5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58723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14.5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29542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093459"/>
                  </a:ext>
                </a:extLst>
              </a:tr>
              <a:tr h="3842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 cm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005473"/>
                  </a:ext>
                </a:extLst>
              </a:tr>
              <a:tr h="384285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Rata-rata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9.366667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17672"/>
                  </a:ext>
                </a:extLst>
              </a:tr>
            </a:tbl>
          </a:graphicData>
        </a:graphic>
      </p:graphicFrame>
      <p:sp>
        <p:nvSpPr>
          <p:cNvPr id="4" name="AutoShape 3">
            <a:extLst>
              <a:ext uri="{FF2B5EF4-FFF2-40B4-BE49-F238E27FC236}">
                <a16:creationId xmlns:a16="http://schemas.microsoft.com/office/drawing/2014/main" id="{CC74AFC3-C76B-481F-8BDD-3F0180022606}"/>
              </a:ext>
            </a:extLst>
          </p:cNvPr>
          <p:cNvSpPr/>
          <p:nvPr/>
        </p:nvSpPr>
        <p:spPr>
          <a:xfrm>
            <a:off x="13411200" y="-1"/>
            <a:ext cx="4876800" cy="51435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55596-4F54-4315-85BE-D38CBFE3DCEA}"/>
              </a:ext>
            </a:extLst>
          </p:cNvPr>
          <p:cNvSpPr/>
          <p:nvPr/>
        </p:nvSpPr>
        <p:spPr>
          <a:xfrm>
            <a:off x="13411200" y="782444"/>
            <a:ext cx="487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pengereman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prototype</a:t>
            </a:r>
          </a:p>
          <a:p>
            <a:pPr algn="ctr"/>
            <a:endParaRPr lang="en-US" sz="3200" b="1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endParaRPr lang="en-US" sz="3200" b="1" i="1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Jarak </a:t>
            </a:r>
            <a:r>
              <a:rPr lang="en-US" sz="32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semu</a:t>
            </a:r>
            <a:r>
              <a:rPr lang="en-US" sz="3200" b="1" dirty="0">
                <a:latin typeface="Times New Roman" panose="02020603050405020304" pitchFamily="18" charset="0"/>
                <a:cs typeface="Arial" panose="020B0604020202020204" pitchFamily="34" charset="0"/>
              </a:rPr>
              <a:t> 9.4 cm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DEF0F-112D-4FE9-892D-BCC908E4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5931388"/>
            <a:ext cx="6734996" cy="35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8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 rot="1745281">
            <a:off x="-1550712" y="-4920470"/>
            <a:ext cx="24344079" cy="10234229"/>
          </a:xfrm>
          <a:prstGeom prst="rect">
            <a:avLst/>
          </a:prstGeom>
          <a:solidFill>
            <a:srgbClr val="000000">
              <a:alpha val="4705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4660393" y="4193862"/>
            <a:ext cx="2262319" cy="3137444"/>
            <a:chOff x="0" y="0"/>
            <a:chExt cx="3016426" cy="4183258"/>
          </a:xfrm>
        </p:grpSpPr>
        <p:grpSp>
          <p:nvGrpSpPr>
            <p:cNvPr id="6" name="Group 6"/>
            <p:cNvGrpSpPr/>
            <p:nvPr/>
          </p:nvGrpSpPr>
          <p:grpSpPr>
            <a:xfrm>
              <a:off x="207336" y="0"/>
              <a:ext cx="2601753" cy="260175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0" y="3107154"/>
              <a:ext cx="3016426" cy="107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1"/>
                </a:lnSpc>
              </a:pPr>
              <a:r>
                <a:rPr lang="en-US" sz="2207" spc="22">
                  <a:solidFill>
                    <a:srgbClr val="000000"/>
                  </a:solidFill>
                  <a:latin typeface="Montserrat Light"/>
                </a:rPr>
                <a:t>rumusan masalah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70943" y="4288674"/>
            <a:ext cx="2262319" cy="2716848"/>
            <a:chOff x="0" y="0"/>
            <a:chExt cx="3016426" cy="3622464"/>
          </a:xfrm>
        </p:grpSpPr>
        <p:grpSp>
          <p:nvGrpSpPr>
            <p:cNvPr id="10" name="Group 10"/>
            <p:cNvGrpSpPr/>
            <p:nvPr/>
          </p:nvGrpSpPr>
          <p:grpSpPr>
            <a:xfrm>
              <a:off x="207336" y="0"/>
              <a:ext cx="2601753" cy="260175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3107154"/>
              <a:ext cx="3016426" cy="515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1"/>
                </a:lnSpc>
              </a:pPr>
              <a:r>
                <a:rPr lang="en-US" sz="2207" spc="22">
                  <a:solidFill>
                    <a:srgbClr val="000000"/>
                  </a:solidFill>
                  <a:latin typeface="Montserrat Light"/>
                </a:rPr>
                <a:t>metode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12840" y="4288674"/>
            <a:ext cx="2262319" cy="3558039"/>
            <a:chOff x="0" y="0"/>
            <a:chExt cx="3016426" cy="4744052"/>
          </a:xfrm>
        </p:grpSpPr>
        <p:grpSp>
          <p:nvGrpSpPr>
            <p:cNvPr id="14" name="Group 14"/>
            <p:cNvGrpSpPr/>
            <p:nvPr/>
          </p:nvGrpSpPr>
          <p:grpSpPr>
            <a:xfrm>
              <a:off x="207336" y="0"/>
              <a:ext cx="2601753" cy="2601753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3107154"/>
              <a:ext cx="3016426" cy="1636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1"/>
                </a:lnSpc>
              </a:pPr>
              <a:r>
                <a:rPr lang="en-US" sz="2207" spc="22">
                  <a:solidFill>
                    <a:srgbClr val="000000"/>
                  </a:solidFill>
                  <a:latin typeface="Montserrat Light"/>
                </a:rPr>
                <a:t>tujuan dan manfaat penelitian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95643" y="4288674"/>
            <a:ext cx="2262319" cy="2716848"/>
            <a:chOff x="0" y="0"/>
            <a:chExt cx="3016426" cy="3622464"/>
          </a:xfrm>
        </p:grpSpPr>
        <p:grpSp>
          <p:nvGrpSpPr>
            <p:cNvPr id="18" name="Group 18"/>
            <p:cNvGrpSpPr/>
            <p:nvPr/>
          </p:nvGrpSpPr>
          <p:grpSpPr>
            <a:xfrm>
              <a:off x="207336" y="0"/>
              <a:ext cx="2601753" cy="260175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107154"/>
              <a:ext cx="3016426" cy="515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1"/>
                </a:lnSpc>
              </a:pPr>
              <a:r>
                <a:rPr lang="en-US" sz="2207" spc="22" dirty="0" err="1">
                  <a:solidFill>
                    <a:srgbClr val="000000"/>
                  </a:solidFill>
                  <a:latin typeface="Montserrat Light"/>
                </a:rPr>
                <a:t>hasil</a:t>
              </a:r>
              <a:endParaRPr lang="en-US" sz="2207" spc="22" dirty="0">
                <a:solidFill>
                  <a:srgbClr val="000000"/>
                </a:solidFill>
                <a:latin typeface="Montserrat Light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3104" y="4288674"/>
            <a:ext cx="2262319" cy="2716848"/>
            <a:chOff x="0" y="0"/>
            <a:chExt cx="3016426" cy="3622464"/>
          </a:xfrm>
        </p:grpSpPr>
        <p:grpSp>
          <p:nvGrpSpPr>
            <p:cNvPr id="22" name="Group 22"/>
            <p:cNvGrpSpPr/>
            <p:nvPr/>
          </p:nvGrpSpPr>
          <p:grpSpPr>
            <a:xfrm>
              <a:off x="207336" y="0"/>
              <a:ext cx="2601753" cy="2601753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3107154"/>
              <a:ext cx="3016426" cy="515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1"/>
                </a:lnSpc>
              </a:pPr>
              <a:r>
                <a:rPr lang="en-US" sz="2207" spc="22">
                  <a:solidFill>
                    <a:srgbClr val="000000"/>
                  </a:solidFill>
                  <a:latin typeface="Montserrat Light"/>
                </a:rPr>
                <a:t>latar belakang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87486" y="4688120"/>
            <a:ext cx="1008133" cy="100813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65364" y="4783370"/>
            <a:ext cx="995372" cy="100813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71686" y="4717694"/>
            <a:ext cx="1060833" cy="113948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692190" y="4758583"/>
            <a:ext cx="1069225" cy="105770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08977" y="4742481"/>
            <a:ext cx="1130574" cy="107380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374264" y="1990611"/>
            <a:ext cx="13539472" cy="124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spc="270">
                <a:solidFill>
                  <a:srgbClr val="000000"/>
                </a:solidFill>
                <a:latin typeface="League Gothic"/>
              </a:rPr>
              <a:t>TAHAPAN PENELITIAN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9472883"/>
            <a:ext cx="18288001" cy="814117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>
            <a:off x="234289" y="9562967"/>
            <a:ext cx="15678615" cy="55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solidFill>
                  <a:srgbClr val="FFFFFF"/>
                </a:solidFill>
                <a:latin typeface="Assistant Regular Bold"/>
              </a:rPr>
              <a:t>HASIL dan PEMBAHASAN (PENDETEKSIAN MARKA JALAN)</a:t>
            </a:r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86C38C0A-12C3-42C2-9CD1-734CCDAF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3848100"/>
            <a:ext cx="2590800" cy="18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65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CC74AFC3-C76B-481F-8BDD-3F0180022606}"/>
              </a:ext>
            </a:extLst>
          </p:cNvPr>
          <p:cNvSpPr/>
          <p:nvPr/>
        </p:nvSpPr>
        <p:spPr>
          <a:xfrm>
            <a:off x="12420600" y="-1"/>
            <a:ext cx="5867400" cy="14859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55596-4F54-4315-85BE-D38CBFE3DCEA}"/>
              </a:ext>
            </a:extLst>
          </p:cNvPr>
          <p:cNvSpPr/>
          <p:nvPr/>
        </p:nvSpPr>
        <p:spPr>
          <a:xfrm>
            <a:off x="12877800" y="157885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pendeteksian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marka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jalan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481DC1-858D-45D0-BDA4-3C4A7D05646C}"/>
              </a:ext>
            </a:extLst>
          </p:cNvPr>
          <p:cNvSpPr/>
          <p:nvPr/>
        </p:nvSpPr>
        <p:spPr>
          <a:xfrm>
            <a:off x="12877800" y="2070617"/>
            <a:ext cx="4953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Kriteria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3200" b="1" dirty="0" err="1"/>
              <a:t>Cahaya</a:t>
            </a:r>
            <a:r>
              <a:rPr lang="en-US" sz="3200" b="1" dirty="0"/>
              <a:t> yang </a:t>
            </a:r>
            <a:r>
              <a:rPr lang="en-US" sz="3200" b="1" dirty="0" err="1"/>
              <a:t>cukup</a:t>
            </a:r>
            <a:endParaRPr lang="en-US" sz="3200" b="1" dirty="0"/>
          </a:p>
          <a:p>
            <a:pPr marL="514350" indent="-514350">
              <a:buAutoNum type="arabicPeriod"/>
            </a:pPr>
            <a:r>
              <a:rPr lang="en-US" sz="3200" b="1" dirty="0"/>
              <a:t>Lebar </a:t>
            </a:r>
            <a:r>
              <a:rPr lang="en-US" sz="3200" b="1" dirty="0" err="1"/>
              <a:t>jalan</a:t>
            </a:r>
            <a:r>
              <a:rPr lang="en-US" sz="3200" b="1" dirty="0"/>
              <a:t> 30cm±5%</a:t>
            </a:r>
          </a:p>
          <a:p>
            <a:pPr marL="514350" indent="-514350">
              <a:buAutoNum type="arabicPeriod"/>
            </a:pPr>
            <a:r>
              <a:rPr lang="en-US" sz="3200" b="1" dirty="0"/>
              <a:t>Radius minimal 110 cm</a:t>
            </a:r>
          </a:p>
          <a:p>
            <a:pPr marL="514350" indent="-514350">
              <a:buAutoNum type="arabicPeriod"/>
            </a:pPr>
            <a:r>
              <a:rPr lang="en-US" sz="3200" b="1" dirty="0" err="1"/>
              <a:t>Warna</a:t>
            </a:r>
            <a:r>
              <a:rPr lang="en-US" sz="3200" b="1" dirty="0"/>
              <a:t> </a:t>
            </a:r>
            <a:r>
              <a:rPr lang="en-US" sz="3200" b="1" dirty="0" err="1"/>
              <a:t>putih</a:t>
            </a:r>
            <a:r>
              <a:rPr lang="en-US" sz="3200" b="1" dirty="0"/>
              <a:t> </a:t>
            </a:r>
            <a:r>
              <a:rPr lang="en-US" sz="3200" b="1" dirty="0" err="1"/>
              <a:t>hanya</a:t>
            </a:r>
            <a:r>
              <a:rPr lang="en-US" sz="3200" b="1" dirty="0"/>
              <a:t> </a:t>
            </a:r>
            <a:r>
              <a:rPr lang="en-US" sz="3200" b="1" dirty="0" err="1"/>
              <a:t>digunakan</a:t>
            </a:r>
            <a:r>
              <a:rPr lang="en-US" sz="3200" b="1" dirty="0"/>
              <a:t> </a:t>
            </a:r>
            <a:r>
              <a:rPr lang="en-US" sz="3200" b="1" dirty="0" err="1"/>
              <a:t>untuk</a:t>
            </a:r>
            <a:r>
              <a:rPr lang="en-US" sz="3200" b="1" dirty="0"/>
              <a:t> </a:t>
            </a:r>
            <a:r>
              <a:rPr lang="en-US" sz="3200" b="1" dirty="0" err="1"/>
              <a:t>marka</a:t>
            </a:r>
            <a:r>
              <a:rPr lang="en-US" sz="3200" b="1" dirty="0"/>
              <a:t> </a:t>
            </a:r>
            <a:r>
              <a:rPr lang="en-US" sz="3200" b="1" dirty="0" err="1"/>
              <a:t>jalan</a:t>
            </a:r>
            <a:endParaRPr lang="en-US" sz="3200" b="1" dirty="0"/>
          </a:p>
          <a:p>
            <a:pPr marL="514350" indent="-514350">
              <a:buAutoNum type="arabicPeriod"/>
            </a:pPr>
            <a:r>
              <a:rPr lang="fi-FI" sz="3200" b="1" dirty="0"/>
              <a:t>Jalan yang datar</a:t>
            </a:r>
          </a:p>
          <a:p>
            <a:pPr marL="514350" indent="-514350">
              <a:buAutoNum type="arabicPeriod"/>
            </a:pPr>
            <a:r>
              <a:rPr lang="fi-FI" sz="3200" b="1" dirty="0"/>
              <a:t>Jalan tidak menimbulkan pantulan cahaya berlebih</a:t>
            </a:r>
            <a:endParaRPr lang="en-US" sz="3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7A35B7-FBBD-4EBE-8F2B-179C2DCB0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04594"/>
              </p:ext>
            </p:extLst>
          </p:nvPr>
        </p:nvGraphicFramePr>
        <p:xfrm>
          <a:off x="1409699" y="744954"/>
          <a:ext cx="9596120" cy="2949162"/>
        </p:xfrm>
        <a:graphic>
          <a:graphicData uri="http://schemas.openxmlformats.org/drawingml/2006/table">
            <a:tbl>
              <a:tblPr firstRow="1" firstCol="1" bandRow="1"/>
              <a:tblGrid>
                <a:gridCol w="722995">
                  <a:extLst>
                    <a:ext uri="{9D8B030D-6E8A-4147-A177-3AD203B41FA5}">
                      <a16:colId xmlns:a16="http://schemas.microsoft.com/office/drawing/2014/main" val="1342755187"/>
                    </a:ext>
                  </a:extLst>
                </a:gridCol>
                <a:gridCol w="3539124">
                  <a:extLst>
                    <a:ext uri="{9D8B030D-6E8A-4147-A177-3AD203B41FA5}">
                      <a16:colId xmlns:a16="http://schemas.microsoft.com/office/drawing/2014/main" val="401028247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8277504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03135237"/>
                    </a:ext>
                  </a:extLst>
                </a:gridCol>
                <a:gridCol w="1600201">
                  <a:extLst>
                    <a:ext uri="{9D8B030D-6E8A-4147-A177-3AD203B41FA5}">
                      <a16:colId xmlns:a16="http://schemas.microsoft.com/office/drawing/2014/main" val="1587290574"/>
                    </a:ext>
                  </a:extLst>
                </a:gridCol>
              </a:tblGrid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Kategori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Pengulangan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Keberhasilan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Persentase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634576"/>
                  </a:ext>
                </a:extLst>
              </a:tr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Belok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kiri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(radius 110 cm)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248210"/>
                  </a:ext>
                </a:extLst>
              </a:tr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Belok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kanan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(radius 110 cm)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24872"/>
                  </a:ext>
                </a:extLst>
              </a:tr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Belok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kiri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(radius 130 cm)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256005"/>
                  </a:ext>
                </a:extLst>
              </a:tr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Belok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kanan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(radius 130 cm)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403118"/>
                  </a:ext>
                </a:extLst>
              </a:tr>
              <a:tr h="4915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Lurus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316931"/>
                  </a:ext>
                </a:extLst>
              </a:tr>
            </a:tbl>
          </a:graphicData>
        </a:graphic>
      </p:graphicFrame>
      <p:sp>
        <p:nvSpPr>
          <p:cNvPr id="7" name="AutoShape 3">
            <a:extLst>
              <a:ext uri="{FF2B5EF4-FFF2-40B4-BE49-F238E27FC236}">
                <a16:creationId xmlns:a16="http://schemas.microsoft.com/office/drawing/2014/main" id="{16A49D88-D29F-4C68-939B-884F5FB58B8A}"/>
              </a:ext>
            </a:extLst>
          </p:cNvPr>
          <p:cNvSpPr/>
          <p:nvPr/>
        </p:nvSpPr>
        <p:spPr>
          <a:xfrm>
            <a:off x="12268200" y="-2"/>
            <a:ext cx="152400" cy="10287002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721A5-F1AD-4862-A155-C3950674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4" y="4000500"/>
            <a:ext cx="829430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9472883"/>
            <a:ext cx="18288001" cy="814117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3" name="AutoShape 3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>
            <a:off x="234289" y="9562967"/>
            <a:ext cx="15678615" cy="55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solidFill>
                  <a:srgbClr val="FFFFFF"/>
                </a:solidFill>
                <a:latin typeface="Assistant Regular Bold"/>
              </a:rPr>
              <a:t>HASIL PENDETEKSIAN TRAFFIC LIGHT (original)</a:t>
            </a:r>
          </a:p>
        </p:txBody>
      </p:sp>
      <p:pic>
        <p:nvPicPr>
          <p:cNvPr id="9" name="Picture 2">
            <a:hlinkClick r:id="rId2"/>
            <a:extLst>
              <a:ext uri="{FF2B5EF4-FFF2-40B4-BE49-F238E27FC236}">
                <a16:creationId xmlns:a16="http://schemas.microsoft.com/office/drawing/2014/main" id="{88D0912D-BD81-4FAD-A306-A1E680C9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3848100"/>
            <a:ext cx="2590800" cy="18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CC74AFC3-C76B-481F-8BDD-3F0180022606}"/>
              </a:ext>
            </a:extLst>
          </p:cNvPr>
          <p:cNvSpPr/>
          <p:nvPr/>
        </p:nvSpPr>
        <p:spPr>
          <a:xfrm>
            <a:off x="0" y="0"/>
            <a:ext cx="5334000" cy="2019300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55596-4F54-4315-85BE-D38CBFE3DCEA}"/>
              </a:ext>
            </a:extLst>
          </p:cNvPr>
          <p:cNvSpPr/>
          <p:nvPr/>
        </p:nvSpPr>
        <p:spPr>
          <a:xfrm>
            <a:off x="304800" y="4953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pendeteksian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traffic light</a:t>
            </a:r>
            <a:endParaRPr lang="en-US" sz="32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78946-C4E8-44A2-97F9-2E57A445C10A}"/>
              </a:ext>
            </a:extLst>
          </p:cNvPr>
          <p:cNvPicPr/>
          <p:nvPr/>
        </p:nvPicPr>
        <p:blipFill rotWithShape="1">
          <a:blip r:embed="rId2"/>
          <a:srcRect l="36962"/>
          <a:stretch/>
        </p:blipFill>
        <p:spPr>
          <a:xfrm flipH="1">
            <a:off x="361332" y="2705100"/>
            <a:ext cx="4729920" cy="6864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5297B0-0EA1-4433-BED7-AAF64C6B685C}"/>
              </a:ext>
            </a:extLst>
          </p:cNvPr>
          <p:cNvPicPr/>
          <p:nvPr/>
        </p:nvPicPr>
        <p:blipFill rotWithShape="1">
          <a:blip r:embed="rId3"/>
          <a:srcRect b="6039"/>
          <a:stretch/>
        </p:blipFill>
        <p:spPr bwMode="auto">
          <a:xfrm>
            <a:off x="6629400" y="6923736"/>
            <a:ext cx="4536660" cy="2715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1EA065-6D5D-464A-850F-6EDA7AB14EDD}"/>
              </a:ext>
            </a:extLst>
          </p:cNvPr>
          <p:cNvCxnSpPr/>
          <p:nvPr/>
        </p:nvCxnSpPr>
        <p:spPr>
          <a:xfrm>
            <a:off x="4343400" y="8129118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8057-6829-4181-A718-05767B5F7C1E}"/>
              </a:ext>
            </a:extLst>
          </p:cNvPr>
          <p:cNvSpPr/>
          <p:nvPr/>
        </p:nvSpPr>
        <p:spPr>
          <a:xfrm>
            <a:off x="12192000" y="7872882"/>
            <a:ext cx="1981200" cy="6996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Merah</a:t>
            </a:r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576DA-E67D-489A-A3F3-AA5FED9A82FF}"/>
              </a:ext>
            </a:extLst>
          </p:cNvPr>
          <p:cNvSpPr/>
          <p:nvPr/>
        </p:nvSpPr>
        <p:spPr>
          <a:xfrm>
            <a:off x="15316200" y="7872882"/>
            <a:ext cx="1981200" cy="6996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Berhenti</a:t>
            </a:r>
            <a:r>
              <a:rPr lang="en-US" sz="3200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25A067-31ED-4D04-9725-92711D87E457}"/>
              </a:ext>
            </a:extLst>
          </p:cNvPr>
          <p:cNvCxnSpPr/>
          <p:nvPr/>
        </p:nvCxnSpPr>
        <p:spPr>
          <a:xfrm>
            <a:off x="11353800" y="8222691"/>
            <a:ext cx="6504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445940-6B22-47E2-8F72-B7A8261DE191}"/>
              </a:ext>
            </a:extLst>
          </p:cNvPr>
          <p:cNvCxnSpPr/>
          <p:nvPr/>
        </p:nvCxnSpPr>
        <p:spPr>
          <a:xfrm>
            <a:off x="14437140" y="8253882"/>
            <a:ext cx="6504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AutoShape 3">
            <a:extLst>
              <a:ext uri="{FF2B5EF4-FFF2-40B4-BE49-F238E27FC236}">
                <a16:creationId xmlns:a16="http://schemas.microsoft.com/office/drawing/2014/main" id="{950135DD-DA57-4A1C-B78B-9A56A0D4F7A3}"/>
              </a:ext>
            </a:extLst>
          </p:cNvPr>
          <p:cNvSpPr/>
          <p:nvPr/>
        </p:nvSpPr>
        <p:spPr>
          <a:xfrm>
            <a:off x="5189620" y="2019301"/>
            <a:ext cx="144379" cy="4528048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E6C61B6C-5E06-4D85-A979-8AF4E1D37714}"/>
              </a:ext>
            </a:extLst>
          </p:cNvPr>
          <p:cNvSpPr/>
          <p:nvPr/>
        </p:nvSpPr>
        <p:spPr>
          <a:xfrm>
            <a:off x="5189621" y="6547348"/>
            <a:ext cx="13106400" cy="12706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C1C933-74E3-482C-AF45-53E2C2EC5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33158"/>
              </p:ext>
            </p:extLst>
          </p:nvPr>
        </p:nvGraphicFramePr>
        <p:xfrm>
          <a:off x="5839433" y="4470676"/>
          <a:ext cx="11806778" cy="1815824"/>
        </p:xfrm>
        <a:graphic>
          <a:graphicData uri="http://schemas.openxmlformats.org/drawingml/2006/table">
            <a:tbl>
              <a:tblPr firstRow="1" firstCol="1" bandRow="1"/>
              <a:tblGrid>
                <a:gridCol w="2320700">
                  <a:extLst>
                    <a:ext uri="{9D8B030D-6E8A-4147-A177-3AD203B41FA5}">
                      <a16:colId xmlns:a16="http://schemas.microsoft.com/office/drawing/2014/main" val="1761467207"/>
                    </a:ext>
                  </a:extLst>
                </a:gridCol>
                <a:gridCol w="2327012">
                  <a:extLst>
                    <a:ext uri="{9D8B030D-6E8A-4147-A177-3AD203B41FA5}">
                      <a16:colId xmlns:a16="http://schemas.microsoft.com/office/drawing/2014/main" val="2089568842"/>
                    </a:ext>
                  </a:extLst>
                </a:gridCol>
                <a:gridCol w="2327012">
                  <a:extLst>
                    <a:ext uri="{9D8B030D-6E8A-4147-A177-3AD203B41FA5}">
                      <a16:colId xmlns:a16="http://schemas.microsoft.com/office/drawing/2014/main" val="2423228854"/>
                    </a:ext>
                  </a:extLst>
                </a:gridCol>
                <a:gridCol w="2505042">
                  <a:extLst>
                    <a:ext uri="{9D8B030D-6E8A-4147-A177-3AD203B41FA5}">
                      <a16:colId xmlns:a16="http://schemas.microsoft.com/office/drawing/2014/main" val="2128782418"/>
                    </a:ext>
                  </a:extLst>
                </a:gridCol>
                <a:gridCol w="2327012">
                  <a:extLst>
                    <a:ext uri="{9D8B030D-6E8A-4147-A177-3AD203B41FA5}">
                      <a16:colId xmlns:a16="http://schemas.microsoft.com/office/drawing/2014/main" val="2877560200"/>
                    </a:ext>
                  </a:extLst>
                </a:gridCol>
              </a:tblGrid>
              <a:tr h="4539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klasifikasi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Presisi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Sensitivitas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430917"/>
                  </a:ext>
                </a:extLst>
              </a:tr>
              <a:tr h="453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merah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100%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92%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621711"/>
                  </a:ext>
                </a:extLst>
              </a:tr>
              <a:tr h="453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hijau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3%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129458"/>
                  </a:ext>
                </a:extLst>
              </a:tr>
              <a:tr h="4539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kuning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92%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100%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84%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8%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159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AAFD37-F2F5-413A-9265-EC577D5B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310631"/>
              </p:ext>
            </p:extLst>
          </p:nvPr>
        </p:nvGraphicFramePr>
        <p:xfrm>
          <a:off x="5839433" y="303739"/>
          <a:ext cx="11806776" cy="1756264"/>
        </p:xfrm>
        <a:graphic>
          <a:graphicData uri="http://schemas.openxmlformats.org/drawingml/2006/table">
            <a:tbl>
              <a:tblPr firstRow="1" firstCol="1" bandRow="1"/>
              <a:tblGrid>
                <a:gridCol w="2861291">
                  <a:extLst>
                    <a:ext uri="{9D8B030D-6E8A-4147-A177-3AD203B41FA5}">
                      <a16:colId xmlns:a16="http://schemas.microsoft.com/office/drawing/2014/main" val="3879573208"/>
                    </a:ext>
                  </a:extLst>
                </a:gridCol>
                <a:gridCol w="2330251">
                  <a:extLst>
                    <a:ext uri="{9D8B030D-6E8A-4147-A177-3AD203B41FA5}">
                      <a16:colId xmlns:a16="http://schemas.microsoft.com/office/drawing/2014/main" val="2351629409"/>
                    </a:ext>
                  </a:extLst>
                </a:gridCol>
                <a:gridCol w="2330251">
                  <a:extLst>
                    <a:ext uri="{9D8B030D-6E8A-4147-A177-3AD203B41FA5}">
                      <a16:colId xmlns:a16="http://schemas.microsoft.com/office/drawing/2014/main" val="664631651"/>
                    </a:ext>
                  </a:extLst>
                </a:gridCol>
                <a:gridCol w="2143124">
                  <a:extLst>
                    <a:ext uri="{9D8B030D-6E8A-4147-A177-3AD203B41FA5}">
                      <a16:colId xmlns:a16="http://schemas.microsoft.com/office/drawing/2014/main" val="3564854115"/>
                    </a:ext>
                  </a:extLst>
                </a:gridCol>
                <a:gridCol w="2141859">
                  <a:extLst>
                    <a:ext uri="{9D8B030D-6E8A-4147-A177-3AD203B41FA5}">
                      <a16:colId xmlns:a16="http://schemas.microsoft.com/office/drawing/2014/main" val="1500409381"/>
                    </a:ext>
                  </a:extLst>
                </a:gridCol>
              </a:tblGrid>
              <a:tr h="439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Klasifikasi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23542"/>
                  </a:ext>
                </a:extLst>
              </a:tr>
              <a:tr h="4390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merah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50</a:t>
                      </a: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</a:t>
                      </a: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4</a:t>
                      </a: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09058"/>
                  </a:ext>
                </a:extLst>
              </a:tr>
              <a:tr h="4390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hijau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050845"/>
                  </a:ext>
                </a:extLst>
              </a:tr>
              <a:tr h="43906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Lampu kuning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57472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53E4218-550E-44C3-AE53-9E3FAE751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612"/>
          <a:stretch/>
        </p:blipFill>
        <p:spPr>
          <a:xfrm>
            <a:off x="6923280" y="2400300"/>
            <a:ext cx="4441439" cy="6693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BE19C9-FDF2-4CC9-ACEB-7D2056A7F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88" b="49224"/>
          <a:stretch/>
        </p:blipFill>
        <p:spPr>
          <a:xfrm>
            <a:off x="8171868" y="3467100"/>
            <a:ext cx="4172532" cy="628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B32697-162F-48B4-8EE8-2BC2FD0F6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76" b="19236"/>
          <a:stretch/>
        </p:blipFill>
        <p:spPr>
          <a:xfrm>
            <a:off x="12344400" y="2324100"/>
            <a:ext cx="4441439" cy="790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1991B2-B15F-47AC-AC3F-86B6D5777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65"/>
          <a:stretch/>
        </p:blipFill>
        <p:spPr>
          <a:xfrm>
            <a:off x="12344400" y="3543300"/>
            <a:ext cx="3810000" cy="4350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53681D-E208-47C0-8FE8-FBBB2D1986BD}"/>
              </a:ext>
            </a:extLst>
          </p:cNvPr>
          <p:cNvCxnSpPr/>
          <p:nvPr/>
        </p:nvCxnSpPr>
        <p:spPr>
          <a:xfrm>
            <a:off x="11811000" y="2324100"/>
            <a:ext cx="0" cy="17718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208F4C-DC5B-4467-A42A-3094B2656A46}"/>
              </a:ext>
            </a:extLst>
          </p:cNvPr>
          <p:cNvCxnSpPr>
            <a:cxnSpLocks/>
          </p:cNvCxnSpPr>
          <p:nvPr/>
        </p:nvCxnSpPr>
        <p:spPr>
          <a:xfrm>
            <a:off x="6629400" y="3238500"/>
            <a:ext cx="101564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1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>
            <a:off x="234289" y="9562967"/>
            <a:ext cx="15678615" cy="55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latin typeface="Assistant Regular Bold"/>
              </a:rPr>
              <a:t>HASIL</a:t>
            </a:r>
          </a:p>
        </p:txBody>
      </p:sp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97B02939-13C3-4437-B401-264B6FF9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231322"/>
            <a:ext cx="2590800" cy="18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3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47468" y="899391"/>
            <a:ext cx="11199783" cy="96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mampu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berjalan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tujuan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ditentukan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walaupun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keterbatasan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hardware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dipergunakan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11B1E"/>
              </a:solidFill>
              <a:latin typeface="Assistant Regular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6248400" y="-6105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4495800" y="-4200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19" name="AutoShape 19"/>
          <p:cNvSpPr/>
          <p:nvPr/>
        </p:nvSpPr>
        <p:spPr>
          <a:xfrm>
            <a:off x="-323" y="8648700"/>
            <a:ext cx="4524628" cy="1638299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21" name="AutoShape 21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1026" name="Picture 2" descr="200+ Free Results &amp; Evaluation Images - Pixabay">
            <a:extLst>
              <a:ext uri="{FF2B5EF4-FFF2-40B4-BE49-F238E27FC236}">
                <a16:creationId xmlns:a16="http://schemas.microsoft.com/office/drawing/2014/main" id="{CC5C97D8-AB04-41CC-BEF8-540ABE59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7567"/>
            <a:ext cx="1773701" cy="170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9BADD5CC-04F7-4965-A63B-48994645F61B}"/>
              </a:ext>
            </a:extLst>
          </p:cNvPr>
          <p:cNvSpPr txBox="1"/>
          <p:nvPr/>
        </p:nvSpPr>
        <p:spPr>
          <a:xfrm>
            <a:off x="701118" y="9246939"/>
            <a:ext cx="4884265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143" dirty="0" err="1">
                <a:solidFill>
                  <a:srgbClr val="FFFFFF"/>
                </a:solidFill>
                <a:latin typeface="CentSchbkCyrill BT" panose="02040603050705020303" pitchFamily="18" charset="-52"/>
              </a:rPr>
              <a:t>Juni</a:t>
            </a:r>
            <a:r>
              <a:rPr lang="en-US" sz="2399" spc="143" dirty="0">
                <a:solidFill>
                  <a:srgbClr val="FFFFFF"/>
                </a:solidFill>
                <a:latin typeface="CentSchbkCyrill BT" panose="02040603050705020303" pitchFamily="18" charset="-52"/>
              </a:rPr>
              <a:t>. 10, 2020 • UII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A71E847-2BB0-401E-9EC9-583A8BC4DAD1}"/>
              </a:ext>
            </a:extLst>
          </p:cNvPr>
          <p:cNvSpPr txBox="1"/>
          <p:nvPr/>
        </p:nvSpPr>
        <p:spPr>
          <a:xfrm>
            <a:off x="6558976" y="2740000"/>
            <a:ext cx="11203515" cy="156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199"/>
              </a:lnSpc>
              <a:spcAft>
                <a:spcPts val="0"/>
              </a:spcAft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Akurasi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rata-rata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diperoleh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oleh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pendeteksian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traffic light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95%,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presis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100%,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sensitivitas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90%, dan error 5%,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berarti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pembelajaran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sudah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sangat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mengenali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objek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2" descr="Edition, fps, game, gaming, lineart, shoter icon">
            <a:extLst>
              <a:ext uri="{FF2B5EF4-FFF2-40B4-BE49-F238E27FC236}">
                <a16:creationId xmlns:a16="http://schemas.microsoft.com/office/drawing/2014/main" id="{E8FFE0B1-A341-42B2-8C47-2DEC4EC9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13" y="2749766"/>
            <a:ext cx="1707934" cy="170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D7D33720-9CE9-49D6-9F37-1BAE6139EA5C}"/>
              </a:ext>
            </a:extLst>
          </p:cNvPr>
          <p:cNvSpPr txBox="1"/>
          <p:nvPr/>
        </p:nvSpPr>
        <p:spPr>
          <a:xfrm>
            <a:off x="6541740" y="5026000"/>
            <a:ext cx="11270641" cy="156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199"/>
              </a:lnSpc>
              <a:spcAft>
                <a:spcPts val="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Proses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pembacaan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marka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jalan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algoritma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piksel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pergeseran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kotak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dibuat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jalur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bekerja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hingga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akurasi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100%.</a:t>
            </a:r>
          </a:p>
        </p:txBody>
      </p:sp>
      <p:pic>
        <p:nvPicPr>
          <p:cNvPr id="18" name="Picture 4" descr="Cyber eye symbol icon simple style Royalty Free Vector Image">
            <a:extLst>
              <a:ext uri="{FF2B5EF4-FFF2-40B4-BE49-F238E27FC236}">
                <a16:creationId xmlns:a16="http://schemas.microsoft.com/office/drawing/2014/main" id="{5CE2B6F7-25F5-4449-9EA8-5388D751F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24814" r="19066" b="32963"/>
          <a:stretch/>
        </p:blipFill>
        <p:spPr bwMode="auto">
          <a:xfrm>
            <a:off x="4600005" y="5196196"/>
            <a:ext cx="1596313" cy="11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C18BFF-5676-4504-9540-0969AAC839B2}"/>
              </a:ext>
            </a:extLst>
          </p:cNvPr>
          <p:cNvSpPr/>
          <p:nvPr/>
        </p:nvSpPr>
        <p:spPr>
          <a:xfrm>
            <a:off x="6483959" y="7124700"/>
            <a:ext cx="11270641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power law model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fitting curve data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Sharp Sensor GP2Y0A41SK0F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didapatkan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akurasi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98,45%,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disimpulkan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sensor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bekerja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dikarenakan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error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dibawah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3%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target yang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dicapai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2" name="Picture 2" descr="Black Line Background clipart - Chart, Diagram, Graphics ...">
            <a:extLst>
              <a:ext uri="{FF2B5EF4-FFF2-40B4-BE49-F238E27FC236}">
                <a16:creationId xmlns:a16="http://schemas.microsoft.com/office/drawing/2014/main" id="{E23E0BA8-C80F-406E-9FE9-6A75B215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799417"/>
            <a:ext cx="1465741" cy="138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F1A229-30CA-447C-8AA3-48069576B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96" y="1007687"/>
            <a:ext cx="4026173" cy="69000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ZALO Print - Your Personal Printing Provider">
            <a:extLst>
              <a:ext uri="{FF2B5EF4-FFF2-40B4-BE49-F238E27FC236}">
                <a16:creationId xmlns:a16="http://schemas.microsoft.com/office/drawing/2014/main" id="{2523FE64-90BA-4876-888C-0D66A751C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0" b="36000"/>
          <a:stretch/>
        </p:blipFill>
        <p:spPr bwMode="auto">
          <a:xfrm>
            <a:off x="2094089" y="3240024"/>
            <a:ext cx="14099822" cy="38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39253" y="-6105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7654017" y="-4200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-1" y="9105900"/>
            <a:ext cx="7680725" cy="1181100"/>
            <a:chOff x="0" y="0"/>
            <a:chExt cx="11147649" cy="306755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147649" cy="3067551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314119" y="1155296"/>
              <a:ext cx="7088923" cy="1036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143" dirty="0" err="1">
                  <a:solidFill>
                    <a:srgbClr val="FFFFFF"/>
                  </a:solidFill>
                  <a:latin typeface="CentSchbkCyrill BT" panose="02040603050705020303" pitchFamily="18" charset="-52"/>
                </a:rPr>
                <a:t>Juni</a:t>
              </a:r>
              <a:r>
                <a:rPr lang="en-US" sz="2399" spc="143" dirty="0">
                  <a:solidFill>
                    <a:srgbClr val="FFFFFF"/>
                  </a:solidFill>
                  <a:latin typeface="CentSchbkCyrill BT" panose="02040603050705020303" pitchFamily="18" charset="-52"/>
                </a:rPr>
                <a:t>. 10, 2020 • UII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09720" y="5076661"/>
            <a:ext cx="3666545" cy="34196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91577" y="1067303"/>
            <a:ext cx="3666545" cy="308559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597783"/>
            <a:ext cx="5320480" cy="192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63">
                <a:solidFill>
                  <a:srgbClr val="111B1E"/>
                </a:solidFill>
                <a:latin typeface="Assistant Bold"/>
              </a:rPr>
              <a:t>Latar Belakang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296469" y="1562100"/>
            <a:ext cx="4962831" cy="2169870"/>
            <a:chOff x="0" y="-57150"/>
            <a:chExt cx="6617108" cy="289316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76157"/>
              <a:ext cx="6617108" cy="1959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Mengurangi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angka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kecelakaandan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meningkatkan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rasa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aman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bagi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pengguna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jalan</a:t>
              </a:r>
              <a:endParaRPr lang="en-US" sz="2800" dirty="0">
                <a:solidFill>
                  <a:srgbClr val="111B1E"/>
                </a:solidFill>
                <a:latin typeface="Assistant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617108" cy="705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>
                  <a:solidFill>
                    <a:srgbClr val="111B1E"/>
                  </a:solidFill>
                  <a:latin typeface="Assistant Regular"/>
                </a:rPr>
                <a:t>ANGKA KECELAKAAN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96469" y="6140767"/>
            <a:ext cx="4962831" cy="1669733"/>
            <a:chOff x="0" y="-57150"/>
            <a:chExt cx="6617108" cy="222631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76157"/>
              <a:ext cx="6617108" cy="129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Pengembangan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dari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penelitian</a:t>
              </a:r>
              <a:r>
                <a:rPr lang="en-US" sz="2800" dirty="0">
                  <a:solidFill>
                    <a:srgbClr val="111B1E"/>
                  </a:solidFill>
                  <a:latin typeface="Assistant Regular"/>
                </a:rPr>
                <a:t> </a:t>
              </a:r>
              <a:r>
                <a:rPr lang="en-US" sz="2800" dirty="0" err="1">
                  <a:solidFill>
                    <a:srgbClr val="111B1E"/>
                  </a:solidFill>
                  <a:latin typeface="Assistant Regular"/>
                </a:rPr>
                <a:t>sebelumnya</a:t>
              </a:r>
              <a:endParaRPr lang="en-US" sz="2800" dirty="0">
                <a:solidFill>
                  <a:srgbClr val="111B1E"/>
                </a:solidFill>
                <a:latin typeface="Assistant Regular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617108" cy="721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>
                  <a:solidFill>
                    <a:srgbClr val="111B1E"/>
                  </a:solidFill>
                  <a:latin typeface="Assistant Regular"/>
                </a:rPr>
                <a:t>INOVASI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2518294" y="-231823"/>
            <a:ext cx="5769706" cy="10750646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0" name="TextBox 10"/>
          <p:cNvSpPr txBox="1"/>
          <p:nvPr/>
        </p:nvSpPr>
        <p:spPr>
          <a:xfrm>
            <a:off x="481007" y="478178"/>
            <a:ext cx="6522339" cy="52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b="1" spc="30" dirty="0">
                <a:solidFill>
                  <a:srgbClr val="000000"/>
                </a:solidFill>
                <a:latin typeface="Montserrat Light"/>
              </a:rPr>
              <a:t>RUMUSAN MASALAH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094C3D4A-EAD9-4387-B485-16F51FB8F4C5}"/>
              </a:ext>
            </a:extLst>
          </p:cNvPr>
          <p:cNvSpPr txBox="1"/>
          <p:nvPr/>
        </p:nvSpPr>
        <p:spPr>
          <a:xfrm>
            <a:off x="12851190" y="1108954"/>
            <a:ext cx="5103913" cy="8468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7200" spc="270" dirty="0">
                <a:latin typeface="League Gothic"/>
              </a:rPr>
              <a:t>BAGAIMANA MENDESAIN SISTEM PROTOTYPE AUTONOMOUS CAR</a:t>
            </a:r>
          </a:p>
          <a:p>
            <a:pPr algn="ctr">
              <a:lnSpc>
                <a:spcPts val="9450"/>
              </a:lnSpc>
            </a:pPr>
            <a:r>
              <a:rPr lang="en-US" sz="7200" spc="270" dirty="0">
                <a:latin typeface="League Gothic"/>
              </a:rPr>
              <a:t>BERBASIS RASPBERRY 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0EFA7-39D6-4736-AF40-A4B84C7B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0797"/>
            <a:ext cx="11201400" cy="75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45281">
            <a:off x="-1731632" y="-5108485"/>
            <a:ext cx="24344079" cy="101948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2344400" y="1104900"/>
            <a:ext cx="4917949" cy="6019221"/>
            <a:chOff x="0" y="-9525"/>
            <a:chExt cx="5234604" cy="80256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5234604" cy="79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97"/>
                </a:lnSpc>
              </a:pPr>
              <a:r>
                <a:rPr lang="en-US" sz="3900" spc="429" dirty="0">
                  <a:solidFill>
                    <a:srgbClr val="000000"/>
                  </a:solidFill>
                  <a:latin typeface="Montserrat Classic Bold"/>
                </a:rPr>
                <a:t>MANFAAT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4547" y="1183976"/>
              <a:ext cx="5080057" cy="6832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mengurangi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angka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kecelakaan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 dan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pelanggaran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lalu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lintas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yang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disebabkan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oleh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pengendara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serta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meningkatkan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rasa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aman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bagi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pengemudi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dan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pengguna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000000"/>
                  </a:solidFill>
                  <a:latin typeface="Montserrat Light"/>
                </a:rPr>
                <a:t>jalan</a:t>
              </a:r>
              <a:r>
                <a:rPr lang="en-US" sz="3000" spc="30" dirty="0">
                  <a:solidFill>
                    <a:srgbClr val="000000"/>
                  </a:solidFill>
                  <a:latin typeface="Montserrat Light"/>
                </a:rPr>
                <a:t> lain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574368"/>
            <a:ext cx="5600700" cy="5442140"/>
            <a:chOff x="0" y="-9525"/>
            <a:chExt cx="5691064" cy="725619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691064" cy="79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7"/>
                </a:lnSpc>
              </a:pPr>
              <a:r>
                <a:rPr lang="en-US" sz="3900" spc="429">
                  <a:solidFill>
                    <a:srgbClr val="FFFFFF"/>
                  </a:solidFill>
                  <a:latin typeface="Montserrat Classic Bold"/>
                </a:rPr>
                <a:t>TUJAUN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83977"/>
              <a:ext cx="5691064" cy="606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Merancang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sistem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i="1" spc="30" dirty="0">
                  <a:solidFill>
                    <a:srgbClr val="FFFFFF"/>
                  </a:solidFill>
                  <a:latin typeface="Montserrat Light"/>
                </a:rPr>
                <a:t>Autonomous car  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yang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mampu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berjalan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sesuai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marka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jalan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dan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dapat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mengenali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objek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i="1" spc="30" dirty="0">
                  <a:solidFill>
                    <a:srgbClr val="FFFFFF"/>
                  </a:solidFill>
                  <a:latin typeface="Montserrat Light"/>
                </a:rPr>
                <a:t>traffic light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serta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dapat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mendeteksi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halangan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yang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ada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di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depan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secara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</a:t>
              </a:r>
              <a:r>
                <a:rPr lang="en-US" sz="3000" i="1" spc="30" dirty="0">
                  <a:solidFill>
                    <a:srgbClr val="FFFFFF"/>
                  </a:solidFill>
                  <a:latin typeface="Montserrat Light"/>
                </a:rPr>
                <a:t>real time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9144000" y="495300"/>
            <a:ext cx="16230600" cy="57932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86600" y="95480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2518294" y="-1"/>
            <a:ext cx="5769706" cy="10287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144000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4856"/>
          <a:stretch>
            <a:fillRect/>
          </a:stretch>
        </p:blipFill>
        <p:spPr>
          <a:xfrm>
            <a:off x="811208" y="1730279"/>
            <a:ext cx="3751076" cy="2069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3734" t="23573" r="22527" b="24459"/>
          <a:stretch>
            <a:fillRect/>
          </a:stretch>
        </p:blipFill>
        <p:spPr>
          <a:xfrm>
            <a:off x="1631315" y="4119525"/>
            <a:ext cx="2110862" cy="20479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45371" y="6782012"/>
            <a:ext cx="1939900" cy="14795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057361" y="2217934"/>
            <a:ext cx="6522339" cy="1094523"/>
            <a:chOff x="0" y="0"/>
            <a:chExt cx="8696452" cy="1459364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8696452" cy="69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480">
                  <a:solidFill>
                    <a:srgbClr val="000000"/>
                  </a:solidFill>
                  <a:latin typeface="Montserrat Light"/>
                </a:rPr>
                <a:t>TAHAP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4039"/>
              <a:ext cx="869645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ontserrat Light"/>
                </a:rPr>
                <a:t>studi literature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57361" y="4596238"/>
            <a:ext cx="6522339" cy="1094523"/>
            <a:chOff x="0" y="0"/>
            <a:chExt cx="8696452" cy="14593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8696452" cy="69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480">
                  <a:solidFill>
                    <a:srgbClr val="000000"/>
                  </a:solidFill>
                  <a:latin typeface="Montserrat Light"/>
                </a:rPr>
                <a:t>TAHAP 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64039"/>
              <a:ext cx="869645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ontserrat Light"/>
                </a:rPr>
                <a:t>perancangan alat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57361" y="6974543"/>
            <a:ext cx="6522339" cy="1094523"/>
            <a:chOff x="0" y="0"/>
            <a:chExt cx="8696452" cy="145936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8696452" cy="69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480">
                  <a:solidFill>
                    <a:srgbClr val="000000"/>
                  </a:solidFill>
                  <a:latin typeface="Montserrat Light"/>
                </a:rPr>
                <a:t>TAHAP 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64039"/>
              <a:ext cx="869645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Montserrat Light"/>
                </a:rPr>
                <a:t>pembuatan alat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472661" y="3986645"/>
            <a:ext cx="3975272" cy="243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50"/>
              </a:lnSpc>
            </a:pPr>
            <a:r>
              <a:rPr lang="en-US" sz="9000" spc="270">
                <a:solidFill>
                  <a:srgbClr val="000000"/>
                </a:solidFill>
                <a:latin typeface="League Gothic"/>
              </a:rPr>
              <a:t>METODE PENELITIAN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08639" y="-662575"/>
            <a:ext cx="104356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393753" y="-662575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5" name="AutoShape 5"/>
          <p:cNvSpPr/>
          <p:nvPr/>
        </p:nvSpPr>
        <p:spPr>
          <a:xfrm>
            <a:off x="18135600" y="-495300"/>
            <a:ext cx="1181100" cy="112776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7013618"/>
            <a:ext cx="8030871" cy="113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>
                <a:solidFill>
                  <a:srgbClr val="111B1E"/>
                </a:solidFill>
                <a:latin typeface="Cormorant Garamond Bold"/>
              </a:rPr>
              <a:t>studi literatur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5320" y="1302887"/>
            <a:ext cx="6543980" cy="319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Menentukan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metode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pengolahan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citra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agar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dapat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menyusun</a:t>
            </a:r>
            <a:r>
              <a:rPr lang="en-US" sz="2999" spc="29" dirty="0">
                <a:solidFill>
                  <a:srgbClr val="111B1E"/>
                </a:solidFill>
                <a:latin typeface="Assistant Regular Bold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 Bold"/>
              </a:rPr>
              <a:t>algoritma</a:t>
            </a:r>
            <a:endParaRPr lang="en-US" sz="2999" spc="29" dirty="0">
              <a:solidFill>
                <a:srgbClr val="111B1E"/>
              </a:solidFill>
              <a:latin typeface="Assistant Regular Bold"/>
            </a:endParaRPr>
          </a:p>
          <a:p>
            <a:pPr algn="just">
              <a:lnSpc>
                <a:spcPts val="4199"/>
              </a:lnSpc>
            </a:pP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[</a:t>
            </a:r>
            <a:r>
              <a:rPr lang="en-US" sz="2999" i="1" spc="29" dirty="0">
                <a:solidFill>
                  <a:srgbClr val="111B1E"/>
                </a:solidFill>
                <a:latin typeface="Assistant Regular"/>
              </a:rPr>
              <a:t>library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utama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yang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digunakan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untuk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akses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kamera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adalah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opencv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yang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dibantu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dengan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klasisfikasi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objek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menggunakan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i="1" spc="29" dirty="0" err="1">
                <a:solidFill>
                  <a:srgbClr val="111B1E"/>
                </a:solidFill>
                <a:latin typeface="Assistant Regular"/>
              </a:rPr>
              <a:t>haar</a:t>
            </a:r>
            <a:r>
              <a:rPr lang="en-US" sz="2999" i="1" spc="29" dirty="0">
                <a:solidFill>
                  <a:srgbClr val="111B1E"/>
                </a:solidFill>
                <a:latin typeface="Assistant Regular"/>
              </a:rPr>
              <a:t> cascade classifier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15546"/>
            <a:ext cx="6543980" cy="103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mencari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teori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yang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relevan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terhadap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permasalahan</a:t>
            </a:r>
            <a:r>
              <a:rPr lang="en-US" sz="2999" spc="29" dirty="0">
                <a:solidFill>
                  <a:srgbClr val="111B1E"/>
                </a:solidFill>
                <a:latin typeface="Assistant Regular"/>
              </a:rPr>
              <a:t> </a:t>
            </a:r>
            <a:r>
              <a:rPr lang="en-US" sz="2999" spc="29" dirty="0" err="1">
                <a:solidFill>
                  <a:srgbClr val="111B1E"/>
                </a:solidFill>
                <a:latin typeface="Assistant Regular"/>
              </a:rPr>
              <a:t>penelitian</a:t>
            </a:r>
            <a:endParaRPr lang="en-US" sz="2999" spc="29" dirty="0">
              <a:solidFill>
                <a:srgbClr val="111B1E"/>
              </a:solidFill>
              <a:latin typeface="Assistant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15320" y="5462891"/>
            <a:ext cx="6543980" cy="316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999" spc="29">
                <a:solidFill>
                  <a:srgbClr val="111B1E"/>
                </a:solidFill>
                <a:latin typeface="Assistant Regular Bold"/>
              </a:rPr>
              <a:t>Menentukan komponen hardware dan software yang akan digunakan</a:t>
            </a:r>
          </a:p>
          <a:p>
            <a:pPr>
              <a:lnSpc>
                <a:spcPts val="4199"/>
              </a:lnSpc>
            </a:pPr>
            <a:r>
              <a:rPr lang="en-US" sz="2999" spc="29">
                <a:solidFill>
                  <a:srgbClr val="111B1E"/>
                </a:solidFill>
                <a:latin typeface="Assistant Regular"/>
              </a:rPr>
              <a:t>menggunakan raspberry pi 4 4GB RAM sebagai pengelola utamanya dengan sensor jarak berupa sharp sensor dan citra berupa kamera pi V.2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D5E999-81CD-4159-8564-89341574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33" y="451079"/>
            <a:ext cx="7901167" cy="6227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9A25F584-F327-4BB5-9D7B-4E2C8CBDD0E1}"/>
              </a:ext>
            </a:extLst>
          </p:cNvPr>
          <p:cNvSpPr txBox="1"/>
          <p:nvPr/>
        </p:nvSpPr>
        <p:spPr>
          <a:xfrm rot="5400000">
            <a:off x="12971996" y="4083333"/>
            <a:ext cx="840125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4000" b="1" spc="480" dirty="0">
                <a:latin typeface="Montserrat Light"/>
              </a:rPr>
              <a:t>HASIL PERANCANGAN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5E2FF52-FF5C-446F-BD09-CD1B82DBF188}"/>
              </a:ext>
            </a:extLst>
          </p:cNvPr>
          <p:cNvSpPr/>
          <p:nvPr/>
        </p:nvSpPr>
        <p:spPr>
          <a:xfrm>
            <a:off x="16002000" y="-1"/>
            <a:ext cx="2286000" cy="10287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5488BB43-A3A8-4332-8652-60E77AFD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31321"/>
            <a:ext cx="2590800" cy="18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93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11658" y="-1"/>
            <a:ext cx="1376342" cy="10287001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3240466" y="4354406"/>
            <a:ext cx="8838140" cy="512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480" dirty="0">
                <a:solidFill>
                  <a:srgbClr val="FFFFFF"/>
                </a:solidFill>
                <a:latin typeface="Montserrat Light"/>
              </a:rPr>
              <a:t>DAFTAR KOMPONEN DAN WIRING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51E-1FCA-43A6-9000-02451E22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0"/>
            <a:ext cx="1645919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741</Words>
  <Application>Microsoft Office PowerPoint</Application>
  <PresentationFormat>Custom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Assistant Bold</vt:lpstr>
      <vt:lpstr>Calibri</vt:lpstr>
      <vt:lpstr>Assistant Regular</vt:lpstr>
      <vt:lpstr>Times New Roman</vt:lpstr>
      <vt:lpstr>Montserrat Classic Bold</vt:lpstr>
      <vt:lpstr>CentSchbkCyrill BT</vt:lpstr>
      <vt:lpstr>Cormorant Garamond Bold</vt:lpstr>
      <vt:lpstr>Montserrat Light</vt:lpstr>
      <vt:lpstr>Arial</vt:lpstr>
      <vt:lpstr>Assistant Regular Bold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Fachrurazi</dc:title>
  <dc:creator>ozi ozi</dc:creator>
  <cp:lastModifiedBy>ozi ozi</cp:lastModifiedBy>
  <cp:revision>122</cp:revision>
  <dcterms:created xsi:type="dcterms:W3CDTF">2006-08-16T00:00:00Z</dcterms:created>
  <dcterms:modified xsi:type="dcterms:W3CDTF">2020-06-28T12:46:11Z</dcterms:modified>
  <dc:identifier>DADr0JfPgg8</dc:identifier>
</cp:coreProperties>
</file>